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61" r:id="rId4"/>
    <p:sldId id="268" r:id="rId5"/>
    <p:sldId id="269" r:id="rId6"/>
    <p:sldId id="262" r:id="rId7"/>
    <p:sldId id="266" r:id="rId8"/>
    <p:sldId id="271" r:id="rId9"/>
    <p:sldId id="267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76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7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7794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336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1127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366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327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2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96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88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75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10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64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01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06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6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CA050-F60C-4DAD-B38B-5D620AB781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22-Apr-22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28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>
            <a:extLst>
              <a:ext uri="{FF2B5EF4-FFF2-40B4-BE49-F238E27FC236}">
                <a16:creationId xmlns:a16="http://schemas.microsoft.com/office/drawing/2014/main" id="{4D910BA1-2F40-45FC-9120-6501B8B2A7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8539">
            <a:off x="7031032" y="5387181"/>
            <a:ext cx="2272244" cy="205144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24825" y="1882777"/>
            <a:ext cx="9168825" cy="1905000"/>
          </a:xfrm>
          <a:prstGeom prst="rect">
            <a:avLst/>
          </a:prstGeom>
          <a:solidFill>
            <a:srgbClr val="00C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2777"/>
            <a:ext cx="7772400" cy="1470025"/>
          </a:xfrm>
        </p:spPr>
        <p:txBody>
          <a:bodyPr>
            <a:norm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พิมพ์ชื่อผลงาน/โครงงานนวัตกรรม</a:t>
            </a:r>
            <a:endParaRPr lang="en-US" sz="3600" b="1" dirty="0">
              <a:latin typeface="TH SarabunPSK" panose="020B0500040200020003" pitchFamily="34" charset="-34"/>
              <a:ea typeface="Tahoma" pitchFamily="34" charset="0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4924204"/>
            <a:ext cx="6725780" cy="1638826"/>
          </a:xfrm>
        </p:spPr>
        <p:txBody>
          <a:bodyPr>
            <a:normAutofit fontScale="92500" lnSpcReduction="20000"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พิมพ์ชื่อสถานประกอบกิจการ....</a:t>
            </a:r>
          </a:p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หน่วยงาน/แผนก/ฝ่าย...</a:t>
            </a: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b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94892" y="3"/>
            <a:ext cx="6049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F-OSH-00</a:t>
            </a:r>
            <a:r>
              <a:rPr lang="th-TH" sz="16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en-US" sz="16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en-US" sz="16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แบบนำเสนอ “โครงงานนวัตกรรมด้านความปลอดภัยและอาชีวอนามัย ประจำปี พ.ศ. 2565”</a:t>
            </a:r>
          </a:p>
          <a:p>
            <a:pPr algn="r"/>
            <a:r>
              <a:rPr lang="th-TH" sz="16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สถาบันส่งเสริมความปลอดภัย อาชีวอนามัย และสภาพแวดล้อมในการทำงาน (องค์การมหาชน)</a:t>
            </a:r>
          </a:p>
          <a:p>
            <a:pPr algn="r"/>
            <a:r>
              <a:rPr lang="th-TH" sz="16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16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OSH Innovation Award 2022)</a:t>
            </a:r>
          </a:p>
        </p:txBody>
      </p:sp>
      <p:pic>
        <p:nvPicPr>
          <p:cNvPr id="7" name="Picture 18">
            <a:extLst>
              <a:ext uri="{FF2B5EF4-FFF2-40B4-BE49-F238E27FC236}">
                <a16:creationId xmlns:a16="http://schemas.microsoft.com/office/drawing/2014/main" id="{45D99065-9C47-4D49-9A20-4BE99A8DE71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04" y="27422"/>
            <a:ext cx="2225135" cy="9598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B1CC40-E038-4970-940B-8E6A59904674}"/>
              </a:ext>
            </a:extLst>
          </p:cNvPr>
          <p:cNvSpPr txBox="1"/>
          <p:nvPr/>
        </p:nvSpPr>
        <p:spPr>
          <a:xfrm>
            <a:off x="1626937" y="4166506"/>
            <a:ext cx="74168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th-TH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พิมพ์ประเภทผลงาน.....	นวัตกรรมผลิตภัณฑ์ หรือ นวัตกรรมกระบวนการ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57158067"/>
      </p:ext>
    </p:extLst>
  </p:cSld>
  <p:clrMapOvr>
    <a:masterClrMapping/>
  </p:clrMapOvr>
  <p:transition spd="slow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188640"/>
            <a:ext cx="763284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8</a:t>
            </a:r>
            <a:r>
              <a:rPr lang="en-US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กิตติกรรมประกาศ </a:t>
            </a:r>
            <a:r>
              <a:rPr lang="en-US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ถ้ามี</a:t>
            </a:r>
            <a:r>
              <a:rPr lang="en-US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sz="3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E15489-6982-4E1A-8912-01479AD663F4}"/>
              </a:ext>
            </a:extLst>
          </p:cNvPr>
          <p:cNvSpPr/>
          <p:nvPr/>
        </p:nvSpPr>
        <p:spPr>
          <a:xfrm>
            <a:off x="1043608" y="1340768"/>
            <a:ext cx="67687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.........................................................................................................................................................................................................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28415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116632"/>
            <a:ext cx="7632848" cy="652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9</a:t>
            </a:r>
            <a:r>
              <a:rPr lang="en-US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เอกสารอ้างอิง/บรรณานุกรม</a:t>
            </a:r>
            <a:r>
              <a:rPr lang="en-US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อ้างอิงแบบ </a:t>
            </a:r>
            <a:r>
              <a:rPr lang="en-US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APA</a:t>
            </a: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ถ้ามี</a:t>
            </a:r>
            <a:r>
              <a:rPr lang="en-US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AE4577-C7B1-4796-8B16-5582166528D6}"/>
              </a:ext>
            </a:extLst>
          </p:cNvPr>
          <p:cNvSpPr/>
          <p:nvPr/>
        </p:nvSpPr>
        <p:spPr>
          <a:xfrm>
            <a:off x="1187624" y="1484784"/>
            <a:ext cx="67687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.........................................................................................................................................................................................................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12751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67544" y="476672"/>
            <a:ext cx="1473480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ชื่อผู้จัดทำ</a:t>
            </a:r>
          </a:p>
        </p:txBody>
      </p:sp>
      <p:sp>
        <p:nvSpPr>
          <p:cNvPr id="2" name="Rectangle 1"/>
          <p:cNvSpPr/>
          <p:nvPr/>
        </p:nvSpPr>
        <p:spPr>
          <a:xfrm>
            <a:off x="1187624" y="2348880"/>
            <a:ext cx="8856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................................</a:t>
            </a:r>
          </a:p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................................</a:t>
            </a:r>
          </a:p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................................</a:t>
            </a:r>
          </a:p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................................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6794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9532" y="11663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3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บทนำ ความเป็นมาและความสำคัญของการสร้างนวัตกรรม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A2A35D-FC4C-40C7-A4A5-EF499AE73141}"/>
              </a:ext>
            </a:extLst>
          </p:cNvPr>
          <p:cNvSpPr/>
          <p:nvPr/>
        </p:nvSpPr>
        <p:spPr>
          <a:xfrm>
            <a:off x="611560" y="1412776"/>
            <a:ext cx="83169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thaiDist">
              <a:buFont typeface="Wingdings" panose="05000000000000000000" pitchFamily="2" charset="2"/>
              <a:buChar char="q"/>
            </a:pPr>
            <a:r>
              <a:rPr lang="th-TH" b="1" dirty="0">
                <a:latin typeface="THSarabunPSK"/>
              </a:rPr>
              <a:t>ที่มาของแนวคิดในการแก้ไขปัญหา </a:t>
            </a:r>
            <a:r>
              <a:rPr lang="th-TH" dirty="0">
                <a:latin typeface="THSarabunPSK"/>
              </a:rPr>
              <a:t>เช่น </a:t>
            </a:r>
            <a:r>
              <a:rPr lang="th-TH" dirty="0"/>
              <a:t>ประยุกต์/ดัดแปลงผลงานหรือความคิดจากสิ่งที่มีอยู่เดิม, ประยุกต์/ดัดแปลงผลงานหรือความคิดจากสิ่งที่มีอยู่เดิมบางส่วน และคิดเองเพิ่มเติม, คิดเอง, คิดเอง และเกิดจากการศึกษาวิจัยพัฒนาอย่างเป็นระบบ </a:t>
            </a:r>
            <a:r>
              <a:rPr lang="th-TH" i="1" dirty="0">
                <a:solidFill>
                  <a:schemeClr val="bg1">
                    <a:lumMod val="50000"/>
                  </a:schemeClr>
                </a:solidFill>
              </a:rPr>
              <a:t>(อธิบายรายละเอียด)</a:t>
            </a:r>
          </a:p>
          <a:p>
            <a:pPr marL="457200" indent="-457200" algn="thaiDist">
              <a:buFont typeface="Wingdings" panose="05000000000000000000" pitchFamily="2" charset="2"/>
              <a:buChar char="q"/>
            </a:pPr>
            <a:r>
              <a:rPr lang="th-TH" b="1" dirty="0"/>
              <a:t>การใช้หลักวิชาการในการปรับปรุง </a:t>
            </a:r>
            <a:r>
              <a:rPr lang="th-TH" b="1" dirty="0">
                <a:latin typeface="THSarabunPSK"/>
              </a:rPr>
              <a:t> </a:t>
            </a:r>
            <a:r>
              <a:rPr lang="th-TH" dirty="0">
                <a:latin typeface="THSarabunPSK"/>
              </a:rPr>
              <a:t>เช่น </a:t>
            </a:r>
            <a:r>
              <a:rPr lang="th-TH" dirty="0"/>
              <a:t>ลองผิดลองถูก แต่ไม่มีหลักวิชาการ,</a:t>
            </a:r>
          </a:p>
          <a:p>
            <a:pPr marL="449263" algn="thaiDist"/>
            <a:r>
              <a:rPr lang="th-TH" dirty="0"/>
              <a:t>มีการใช้หลักวิชาการ แต่แก้ปัญหาได้ยังไม่สมบูรณ์, มีการใช้หลักวิชาการในการพัฒนาและปรับปรุงอย่างสมบูรณ์แบบ </a:t>
            </a:r>
            <a:r>
              <a:rPr lang="th-TH" i="1" dirty="0">
                <a:solidFill>
                  <a:schemeClr val="bg1">
                    <a:lumMod val="50000"/>
                  </a:schemeClr>
                </a:solidFill>
              </a:rPr>
              <a:t>(อธิบายรายละเอียด)</a:t>
            </a: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/>
              <a:t> </a:t>
            </a:r>
            <a:r>
              <a:rPr lang="th-TH" b="1" dirty="0"/>
              <a:t>เป้าหมายของการดำเนินการจัดทำผลงาน </a:t>
            </a:r>
            <a:r>
              <a:rPr lang="th-TH" dirty="0"/>
              <a:t>เพื่อลดความเสี่ยง หรือแนวคิดการออกแบบเพื่อความปลอดภัย</a:t>
            </a: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>
                <a:solidFill>
                  <a:srgbClr val="000000"/>
                </a:solidFill>
                <a:ea typeface="Times New Roman" panose="02020603050405020304" pitchFamily="18" charset="0"/>
                <a:cs typeface="TH SarabunPSK" panose="020B0500040200020003" pitchFamily="34" charset="-34"/>
              </a:rPr>
              <a:t>ประเด็นปัญหาของสถานประกอบ</a:t>
            </a: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กิจการที่ต้องการแก้ไข </a:t>
            </a:r>
            <a:r>
              <a:rPr lang="en-US" dirty="0">
                <a:solidFill>
                  <a:srgbClr val="000000"/>
                </a:solidFill>
                <a:cs typeface="TH SarabunPSK" panose="020B0500040200020003" pitchFamily="34" charset="-34"/>
              </a:rPr>
              <a:t>(Pain 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</a:rPr>
              <a:t>point of industry)</a:t>
            </a:r>
            <a:endParaRPr lang="th-TH" dirty="0">
              <a:solidFill>
                <a:srgbClr val="000000"/>
              </a:solidFill>
              <a:latin typeface="TH SarabunPSK" panose="020B0500040200020003" pitchFamily="34" charset="-34"/>
              <a:ea typeface="Times New Roman" panose="02020603050405020304" pitchFamily="18" charset="0"/>
            </a:endParaRP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>
                <a:solidFill>
                  <a:srgbClr val="000000"/>
                </a:solidFill>
                <a:ea typeface="Times New Roman" panose="02020603050405020304" pitchFamily="18" charset="0"/>
                <a:cs typeface="TH SarabunPSK" panose="020B0500040200020003" pitchFamily="34" charset="-34"/>
              </a:rPr>
              <a:t>แนวทางวิธีการแก้ไขปัญหาและความเป็นนวัตกรรม</a:t>
            </a:r>
            <a:r>
              <a:rPr lang="th-TH" spc="20" dirty="0"/>
              <a:t>ระดับความเสี่ยงอันตรายต่างๆ เช่น สภาพการทำงานและสิ่งแวดล้อมในการทำงาน เป็นต้น </a:t>
            </a:r>
            <a:r>
              <a:rPr lang="th-TH" dirty="0"/>
              <a:t>ลดลง</a:t>
            </a: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>
                <a:solidFill>
                  <a:srgbClr val="000000"/>
                </a:solidFill>
                <a:ea typeface="Times New Roman" panose="02020603050405020304" pitchFamily="18" charset="0"/>
                <a:cs typeface="TH SarabunPSK" panose="020B0500040200020003" pitchFamily="34" charset="-34"/>
              </a:rPr>
              <a:t>ประโยชน์ต่อผู้ใช้งานโดยก่อให้เกิดประโยชน์ต่อผู้ใช้งานมากกว่าขั้นพื้นฐานของผลงาน ปลอดภัยและตอบสนองการใช้งานได้หลากหลาย</a:t>
            </a:r>
            <a:endParaRPr lang="en-US" dirty="0">
              <a:solidFill>
                <a:srgbClr val="000000"/>
              </a:solidFill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ความแตกต่างของประสิทธิภาพและความสามารถของโครงการเมื่อเปรียบเทียบกับสิ่งที่มีอยู่ในปัจจุบัน</a:t>
            </a:r>
            <a:endParaRPr lang="en-US" dirty="0">
              <a:solidFill>
                <a:srgbClr val="000000"/>
              </a:solidFill>
              <a:cs typeface="TH SarabunPSK" panose="020B0500040200020003" pitchFamily="34" charset="-34"/>
            </a:endParaRP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ศักยภาพเชิงพาณิชย์ และความเป็นไปได้ของความสำเร็จในการดำเนินโครงงาน เช่น สามารถเพิ่มมูลค่าทางเศรษฐกิจแก่องค์กร และปรับปรุงกระบวนการทำงานได้อย่างมีประสิทธิภาพ เกิดเป็นผลงานนวัตกรรมที่เป็นสิ่งใหม่ และเกิดความสำเร็จในระยะยาว</a:t>
            </a:r>
            <a:r>
              <a:rPr lang="en-US" dirty="0">
                <a:solidFill>
                  <a:srgbClr val="000000"/>
                </a:solidFill>
                <a:cs typeface="TH SarabunPSK" panose="020B0500040200020003" pitchFamily="34" charset="-34"/>
              </a:rPr>
              <a:t> </a:t>
            </a:r>
            <a:endParaRPr lang="th-TH" sz="1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413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1340768"/>
            <a:ext cx="67687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.........................................................................................................................................................................................................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</a:t>
            </a:r>
          </a:p>
        </p:txBody>
      </p:sp>
      <p:sp>
        <p:nvSpPr>
          <p:cNvPr id="5" name="Rectangle 4"/>
          <p:cNvSpPr/>
          <p:nvPr/>
        </p:nvSpPr>
        <p:spPr>
          <a:xfrm>
            <a:off x="359532" y="11663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3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วัตถุประสงค์ และกลุ่มเป้าหมาย</a:t>
            </a:r>
          </a:p>
        </p:txBody>
      </p:sp>
    </p:spTree>
    <p:extLst>
      <p:ext uri="{BB962C8B-B14F-4D97-AF65-F5344CB8AC3E}">
        <p14:creationId xmlns:p14="http://schemas.microsoft.com/office/powerpoint/2010/main" val="1593244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9532" y="116632"/>
            <a:ext cx="86049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3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วัสดุ อุปกรณ์ เครื่องมือ วิธีการสร้างนวัตกรรม</a:t>
            </a:r>
            <a:r>
              <a:rPr lang="en-US" sz="3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ขั้นตอนการ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       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ดำเนินงาน</a:t>
            </a:r>
            <a:endParaRPr lang="th-TH" sz="3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15CDD85E-8F4E-4B8B-8EB1-EF9971268CA7}"/>
              </a:ext>
            </a:extLst>
          </p:cNvPr>
          <p:cNvSpPr txBox="1"/>
          <p:nvPr/>
        </p:nvSpPr>
        <p:spPr>
          <a:xfrm>
            <a:off x="683567" y="1305341"/>
            <a:ext cx="777686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แสดงรายละเอียด/ข้อมูลการออกแบบ</a:t>
            </a: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/>
              <a:t>มีความคิดริเริ่มสร้างสรรค์ โดยอาจ</a:t>
            </a:r>
            <a:r>
              <a:rPr lang="th-TH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คิดเองหรือ จ้างทำ และเป็นเรื่องใหม่ที่มีการศึกษาวิจัย พัฒนาอย่างเป็นระบบ</a:t>
            </a:r>
            <a:endParaRPr lang="th-TH" dirty="0"/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มีแผนการวัดผลการดำเนินการผลิตชิ้นงานหรือกระบวนการว่าได้ปริมาณและคุณภาพตามวัตถุประสงค์หรือเป้าหมายที่กำหนดไว้ โดยแสดงค่าใช้จ่ายหรือการใช้ทรัพยากรมากน้อยเพียงใดเพื่อให้ได้ผลผลิตมากขึ้น อย่างชัดเจน</a:t>
            </a:r>
            <a:endParaRPr lang="th-TH" dirty="0"/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มีการประมาณการค่าใช้จ่ายในการลงทุน พร้อมแสดงการวิเคราะห์และเกิดความคุ้มค่าทางเศรษฐศาสตร์โดยเปรียบเทียบการใช้ทรัพยากรก่อน-หลังพัฒนานวัตกรรม </a:t>
            </a:r>
            <a:r>
              <a:rPr lang="th-TH" dirty="0"/>
              <a:t>มีการนำเสนอข้อมูลประสิทธิภาพ ค่าใช้จ่ายในการลงทุน </a:t>
            </a:r>
            <a:r>
              <a:rPr lang="en-US" dirty="0"/>
              <a:t>(</a:t>
            </a:r>
            <a:r>
              <a:rPr lang="th-TH" dirty="0"/>
              <a:t>พร้อมแสดงวิธีการคำนวณและแนบสถิติการเกิดการบาดเจ็บ/อุบัติเหตุ พร้อมค่าใช้จ่ายในแต่ละครั้ง และคิดความคุ้มค่าจากการทำผลงานเป็นเปอร์เซ็นต์เมื่อเทียบกับค่าใช้จ่าย)</a:t>
            </a:r>
            <a:endParaRPr lang="en-US" dirty="0"/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การใช้นโยบายเศรษฐกิจ </a:t>
            </a:r>
            <a:r>
              <a:rPr lang="en-US" dirty="0">
                <a:solidFill>
                  <a:srgbClr val="000000"/>
                </a:solidFill>
                <a:cs typeface="TH SarabunPSK" panose="020B0500040200020003" pitchFamily="34" charset="-34"/>
              </a:rPr>
              <a:t>BCG</a:t>
            </a: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rgbClr val="000000"/>
                </a:solidFill>
                <a:cs typeface="TH SarabunPSK" panose="020B0500040200020003" pitchFamily="34" charset="-34"/>
              </a:rPr>
              <a:t>Model</a:t>
            </a: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/>
              <a:t>ให้อธิบายขั้นตอนการดำเนินงาน</a:t>
            </a:r>
            <a:r>
              <a:rPr lang="en-US" dirty="0"/>
              <a:t> </a:t>
            </a:r>
            <a:r>
              <a:rPr lang="th-TH" dirty="0"/>
              <a:t>พร้อมแสดงรูปประกอบ</a:t>
            </a:r>
          </a:p>
        </p:txBody>
      </p:sp>
    </p:spTree>
    <p:extLst>
      <p:ext uri="{BB962C8B-B14F-4D97-AF65-F5344CB8AC3E}">
        <p14:creationId xmlns:p14="http://schemas.microsoft.com/office/powerpoint/2010/main" val="291393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556792"/>
            <a:ext cx="831641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แสดงสภาพปัญหา/สถิติการประสบอันตรายในหน่วยงาน/แผนก/ฝ่าย </a:t>
            </a:r>
          </a:p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แสดงปัญหาทางด้านอื่นๆ ที่เกี่ยวข้อง (ถ้ามี) เช่น ปริมาณของเสีย สินค้าที่ไม่ได้คุณภาพ การลาของพนักงาน เป็นต้น</a:t>
            </a:r>
          </a:p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แสดงวิธีการวิเคราะห์ปัญหาและการประเมินความเสี่ยงของงานที่ดำเนินการจัดทำพร้อมอธิบายเหตุผลในการจัดทำผลงาน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ให้อธิบายลักษณะวัตถุ สิ่งของ อุปกรณ์ เครื่องมือ เครื่องจักร ยานพาหนะ สภาพการทำงานและสิ่งแวดล้อมในการทำงาน โดยอธิบาย/แสดงข้อมูล ตัวเลขต่างๆ เช่น แหล่งของอันตราย น้ำหนักของสิ่งของ ความถี่ในการทำงาน ปริมาณครั้งที่ต้องทำ ระยะเวลาการทำงาน หรือแรงที่ต้องใช้ ผลกระทบที่เคยเกิดขึ้น/อาจเกิดขึ้น เป็นต้น  </a:t>
            </a:r>
          </a:p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แสดง </a:t>
            </a:r>
            <a:r>
              <a:rPr lang="en-US" dirty="0"/>
              <a:t>VDO Clip </a:t>
            </a:r>
            <a:r>
              <a:rPr lang="th-TH" dirty="0"/>
              <a:t>และรูปภาพก่อนดำเนินงานจัดทำผลงาน </a:t>
            </a:r>
            <a:r>
              <a:rPr lang="en-US" dirty="0"/>
              <a:t>(</a:t>
            </a:r>
            <a:r>
              <a:rPr lang="th-TH" dirty="0"/>
              <a:t>ถ้ามี</a:t>
            </a:r>
            <a:r>
              <a:rPr lang="en-US" dirty="0"/>
              <a:t>)</a:t>
            </a:r>
            <a:endParaRPr lang="th-TH" dirty="0"/>
          </a:p>
        </p:txBody>
      </p:sp>
      <p:sp>
        <p:nvSpPr>
          <p:cNvPr id="3" name="Rectangle 2"/>
          <p:cNvSpPr/>
          <p:nvPr/>
        </p:nvSpPr>
        <p:spPr>
          <a:xfrm>
            <a:off x="611560" y="116632"/>
            <a:ext cx="85324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สภาพการทำงาน/สภาพปัญหา ก่อนการดำเนินการปรับปรุง หรือจัดทำผลงานของหน่วยงาน/แผนก/ฝ่าย </a:t>
            </a:r>
            <a:r>
              <a:rPr lang="th-TH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ก่อน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ดำเนินการจัดทำผลงาน</a:t>
            </a:r>
          </a:p>
        </p:txBody>
      </p:sp>
    </p:spTree>
    <p:extLst>
      <p:ext uri="{BB962C8B-B14F-4D97-AF65-F5344CB8AC3E}">
        <p14:creationId xmlns:p14="http://schemas.microsoft.com/office/powerpoint/2010/main" val="361025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116632"/>
            <a:ext cx="83549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รายละเอียดของหน่วยงาน/แผนก/ฝ่าย </a:t>
            </a:r>
            <a:r>
              <a:rPr lang="th-TH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ดำเนินการจัดทำผลงาน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1412776"/>
            <a:ext cx="856854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Tahoma" pitchFamily="34" charset="0"/>
                <a:ea typeface="Tahoma" pitchFamily="34" charset="0"/>
              </a:rPr>
              <a:t>เริ่มใช้ผลงานจริง ตั้งแต่วันที่ ........ เดือน ............... พ.ศ. ...........	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Tahoma" pitchFamily="34" charset="0"/>
                <a:ea typeface="Tahoma" pitchFamily="34" charset="0"/>
              </a:rPr>
              <a:t>ให้อธิบายลักษณะวัตถุ สิ่งของ อุปกรณ์ เครื่องมือ เครื่องจักร ยานพาหนะ สภาพการทำงานและสิ่งแวดล้อมในการทำงาน พร้อมทั้งอธิบายถึงลักษณะ วิธีการใช้งานและวิธีการทำงานที่เกี่ยวข้องกับผู้ปฏิบัติงานที่ดำเนินการจัดทำผลงานจนสำเร็จให้ชัดเจน 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การประเมินทางเลือกหรือแนวคิดการออกแบบที่เหมาะสมกับลักษณะการทำงานเพื่อแก้ปัญหาซึ่งอาจทำได้ในหลายลักษณะ เช่น ใช้หลักการวิศวกรรมในการประดิษฐ์เครื่องมือมาช่วยในการทำงาน ปรับปรุงเครื่องมือเครื่องจักรที่มีอยู่เดิมให้ใช้งานได้อย่างเหมาะสมตามหลักความปลอดภัย เปลี่ยนวิธีการทำงานใหม่ หรือออกแบบอุปกรณ์เครื่องมือใหม่ เป็นต้น</a:t>
            </a:r>
            <a:endParaRPr lang="th-TH" dirty="0">
              <a:solidFill>
                <a:prstClr val="black"/>
              </a:solidFill>
              <a:latin typeface="Tahoma" pitchFamily="34" charset="0"/>
              <a:ea typeface="Tahoma" pitchFamily="34" charset="0"/>
            </a:endParaRP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Tahoma" pitchFamily="34" charset="0"/>
                <a:ea typeface="Tahoma" pitchFamily="34" charset="0"/>
              </a:rPr>
              <a:t>เปรียบเทียบผลหรือตัวเลขต่างๆ ของข้อมูลก่อนและหลังการดำเนินงานจัดทำผลงาน เช่น ,</a:t>
            </a:r>
            <a:r>
              <a:rPr lang="th-TH" dirty="0"/>
              <a:t>ประสิทธิภาพ ค่าใช้จ่าย ความคุ้มทุน</a:t>
            </a:r>
            <a:r>
              <a:rPr lang="th-TH" dirty="0">
                <a:solidFill>
                  <a:prstClr val="black"/>
                </a:solidFill>
                <a:latin typeface="Tahoma" pitchFamily="34" charset="0"/>
                <a:ea typeface="Tahoma" pitchFamily="34" charset="0"/>
              </a:rPr>
              <a:t> 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Tahoma" pitchFamily="34" charset="0"/>
                <a:ea typeface="Tahoma" pitchFamily="34" charset="0"/>
              </a:rPr>
              <a:t>แสดง </a:t>
            </a:r>
            <a:r>
              <a:rPr lang="en-US" dirty="0">
                <a:solidFill>
                  <a:prstClr val="black"/>
                </a:solidFill>
                <a:latin typeface="Tahoma" pitchFamily="34" charset="0"/>
                <a:ea typeface="Tahoma" pitchFamily="34" charset="0"/>
              </a:rPr>
              <a:t>VDO Clip </a:t>
            </a:r>
            <a:r>
              <a:rPr lang="th-TH" dirty="0">
                <a:solidFill>
                  <a:prstClr val="black"/>
                </a:solidFill>
                <a:latin typeface="Tahoma" pitchFamily="34" charset="0"/>
                <a:ea typeface="Tahoma" pitchFamily="34" charset="0"/>
              </a:rPr>
              <a:t>และรูปภาพหลังการดำเนินงานจัดทำผลงาน ซึ่งเป็นเงื่อนไขข้อหนึ่งของการส่ง ผลงานเข้าประกวด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Tahoma" pitchFamily="34" charset="0"/>
                <a:ea typeface="Tahoma" pitchFamily="34" charset="0"/>
              </a:rPr>
              <a:t>แสดงผลลัพธ์ที่ได้จากการแก้ปัญหา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อธิบายการทดลองใช้ผลงานต้นแบบ (</a:t>
            </a:r>
            <a:r>
              <a:rPr lang="en-US" dirty="0"/>
              <a:t>Prototype testing) </a:t>
            </a:r>
            <a:r>
              <a:rPr lang="th-TH" dirty="0"/>
              <a:t>(ถ้ามี)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th-TH" dirty="0">
              <a:solidFill>
                <a:prstClr val="black"/>
              </a:solidFill>
              <a:latin typeface="Tahoma" pitchFamily="34" charset="0"/>
              <a:ea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16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188640"/>
            <a:ext cx="700813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 วิธีการใช้ผลงาน/โครงงาน / วิธีการทำงานแบบใหม่</a:t>
            </a:r>
          </a:p>
        </p:txBody>
      </p:sp>
      <p:sp>
        <p:nvSpPr>
          <p:cNvPr id="8" name="Rectangle 7"/>
          <p:cNvSpPr/>
          <p:nvPr/>
        </p:nvSpPr>
        <p:spPr>
          <a:xfrm>
            <a:off x="-35106" y="1412776"/>
            <a:ext cx="89995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sz="2400" b="1" dirty="0">
                <a:solidFill>
                  <a:schemeClr val="bg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การประเมินทางเลือกหรือแนวคิดการออกแบบที่เหมาะสมกับลักษณะการทำงานเพื่อแก้ปัญหาซึ่งอาจทำได้ในหลายลักษณะ เช่น ใช้หลักการวิศวกรรมในการประดิษฐ์เครื่องมือมาช่วยในการทำงาน ปรับปรุงเครื่องมือเครื่องจักรที่มีอยู่เดิมให้ใช้งานได้อย่างเหมาะสมตามหลักความปลอดภัย เปลี่ยนวิธีการทำงานใหม่ หรือออกแบบอุปกรณ์เครื่องมือใหม่ เป็นต้น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ควรแสดงการเปรียบเทียบให้เห็นระดับความเสี่ยง/ปัญหาลดลงหลังการดำเนินการจัดทำผลงานโดยแสดงเป็นตัวเลข/ระดับคะแนน มีการนำเสนอข้อมูลประสิทธิภาพ ค่าใช้จ่ายในการลงทุน </a:t>
            </a:r>
            <a:r>
              <a:rPr lang="en-US" dirty="0">
                <a:solidFill>
                  <a:srgbClr val="000000"/>
                </a:solidFill>
                <a:cs typeface="TH SarabunPSK" panose="020B0500040200020003" pitchFamily="34" charset="-34"/>
              </a:rPr>
              <a:t>(</a:t>
            </a: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พร้อมแสดงวิธีการคำนวณและแนบสถิติการเกิดการบาดเจ็บ/อุบัติเหตุ พร้อมค่าใช้จ่ายในแต่ละครั้ง และคิดความคุ้มค่าจากการทำผลงานเป็นเปอร์เซ็นต์เมื่อเทียบกับค่าใช้จ่าย)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ภาพผลงาน/โครงงานนวัตกรรม (ถ้ามี)</a:t>
            </a:r>
            <a:endParaRPr lang="en-US" dirty="0">
              <a:solidFill>
                <a:srgbClr val="000000"/>
              </a:solidFill>
              <a:cs typeface="TH SarabunPSK" panose="020B0500040200020003" pitchFamily="34" charset="-34"/>
            </a:endParaRP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อธิบายการทดลองใช้ผลงานต้นแบบ (</a:t>
            </a:r>
            <a:r>
              <a:rPr lang="en-US" dirty="0">
                <a:solidFill>
                  <a:srgbClr val="000000"/>
                </a:solidFill>
                <a:cs typeface="TH SarabunPSK" panose="020B0500040200020003" pitchFamily="34" charset="-34"/>
              </a:rPr>
              <a:t>Prototype testing) </a:t>
            </a:r>
            <a:r>
              <a:rPr lang="th-TH" dirty="0">
                <a:solidFill>
                  <a:srgbClr val="000000"/>
                </a:solidFill>
                <a:cs typeface="TH SarabunPSK" panose="020B0500040200020003" pitchFamily="34" charset="-34"/>
              </a:rPr>
              <a:t>(ถ้ามี)</a:t>
            </a:r>
          </a:p>
        </p:txBody>
      </p:sp>
    </p:spTree>
    <p:extLst>
      <p:ext uri="{BB962C8B-B14F-4D97-AF65-F5344CB8AC3E}">
        <p14:creationId xmlns:p14="http://schemas.microsoft.com/office/powerpoint/2010/main" val="1099224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116632"/>
            <a:ext cx="831792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r>
              <a:rPr lang="en-US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สรุปผลที่คาดว่าจะได้รับ และแนวทางการนำไปเผยแพร่หรือพัฒนาเพื่อความยั่งยืนในการลดอัตราการประสบอันตราย</a:t>
            </a:r>
          </a:p>
        </p:txBody>
      </p:sp>
      <p:sp>
        <p:nvSpPr>
          <p:cNvPr id="7" name="Rectangle 6"/>
          <p:cNvSpPr/>
          <p:nvPr/>
        </p:nvSpPr>
        <p:spPr>
          <a:xfrm>
            <a:off x="287016" y="1556792"/>
            <a:ext cx="885698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spcBef>
                <a:spcPct val="0"/>
              </a:spcBef>
              <a:spcAft>
                <a:spcPts val="1200"/>
              </a:spcAft>
            </a:pPr>
            <a:r>
              <a:rPr lang="th-TH" dirty="0"/>
              <a:t>ตัวอย่างผลที่คาดว่าจะได้รับ ประกอบด้วย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จำนวนการบาดเจ็บ การเจ็บป่วย เหตุการณ์เกือบเกิดอุบัติเหตุ </a:t>
            </a:r>
            <a:r>
              <a:rPr lang="en-US" dirty="0"/>
              <a:t>(Near-miss) </a:t>
            </a:r>
            <a:r>
              <a:rPr lang="th-TH" dirty="0"/>
              <a:t>หรือความเมื่อยล้าที่ลดลง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จำนวนค่ารักษาพยาบาล จำนวนวันขาดงานเนื่องจากบาดเจ็บหรือเจ็บป่วยลดลง  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spc="20" dirty="0"/>
              <a:t>ระดับความเสี่ยงอันตรายต่างๆ เช่น สภาพการทำงานและสิ่งแวดล้อมในการทำงาน เป็นต้น </a:t>
            </a:r>
            <a:r>
              <a:rPr lang="th-TH" dirty="0"/>
              <a:t>ลดลง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ประสิทธิภาพในการทำงานเพิ่มขึ้น เช่น ความผิดพลาดหรือของเสีย/ชำรุดจากการทำงานลดลง เวลาในการทำงานเร็วขึ้น มีความสะดวกสบายมากขึ้น เป็นต้น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เพิ่มผลผลิต หรือมีเครื่องมือมาช่วย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ความพึงพอใจของพนักงานสูงขึ้น 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/>
              <a:t>การขยายผลสำเร็จไปยังหน่วยงานอื่น สามารถใช้งานง่าย สามารถพัฒนาต่อยอดไปสู่สถานประกอบกิจการอื่นในประเภทอุตสาหกรรมต่างกันได้ 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ไม่มีผลกระทบต่อสังคม</a:t>
            </a:r>
            <a:r>
              <a:rPr lang="th-TH" dirty="0">
                <a:solidFill>
                  <a:srgbClr val="000000"/>
                </a:solidFill>
                <a:ea typeface="Times New Roman" panose="02020603050405020304" pitchFamily="18" charset="0"/>
                <a:cs typeface="TH SarabunPSK" panose="020B0500040200020003" pitchFamily="34" charset="-34"/>
              </a:rPr>
              <a:t>และคำนึงถึงการใช้ทรัพยากรที่เป็นมิตรต่อสิ่งแวดล้อม</a:t>
            </a:r>
            <a:r>
              <a:rPr lang="th-TH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อย่างยั่งยืน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59439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ช่อ">
  <a:themeElements>
    <a:clrScheme name="เขียวอมน้ำเงิน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กำหนดเอง 1">
      <a:majorFont>
        <a:latin typeface="TH SarabunPSK"/>
        <a:ea typeface=""/>
        <a:cs typeface="TH SarabunPSK"/>
      </a:majorFont>
      <a:minorFont>
        <a:latin typeface="TH SarabunPSK"/>
        <a:ea typeface=""/>
        <a:cs typeface="TH SarabunPSK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เขียวอมน้ำเงิน">
    <a:dk1>
      <a:sysClr val="windowText" lastClr="000000"/>
    </a:dk1>
    <a:lt1>
      <a:sysClr val="window" lastClr="FFFFFF"/>
    </a:lt1>
    <a:dk2>
      <a:srgbClr val="373545"/>
    </a:dk2>
    <a:lt2>
      <a:srgbClr val="CEDBE6"/>
    </a:lt2>
    <a:accent1>
      <a:srgbClr val="3494BA"/>
    </a:accent1>
    <a:accent2>
      <a:srgbClr val="58B6C0"/>
    </a:accent2>
    <a:accent3>
      <a:srgbClr val="75BDA7"/>
    </a:accent3>
    <a:accent4>
      <a:srgbClr val="7A8C8E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1225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Tahoma</vt:lpstr>
      <vt:lpstr>TH SarabunPSK</vt:lpstr>
      <vt:lpstr>THSarabunPSK</vt:lpstr>
      <vt:lpstr>Wingdings</vt:lpstr>
      <vt:lpstr>Wingdings 3</vt:lpstr>
      <vt:lpstr>ช่อ</vt:lpstr>
      <vt:lpstr>พิมพ์ชื่อผลงาน/โครงงานนวัตกรรม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พิมพ์ชื่อผลงาน</dc:title>
  <dc:creator>Suparat</dc:creator>
  <cp:lastModifiedBy>admin</cp:lastModifiedBy>
  <cp:revision>33</cp:revision>
  <dcterms:created xsi:type="dcterms:W3CDTF">2018-06-24T14:13:14Z</dcterms:created>
  <dcterms:modified xsi:type="dcterms:W3CDTF">2022-04-22T04:24:37Z</dcterms:modified>
</cp:coreProperties>
</file>